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</p:sldIdLst>
  <p:notesMasterIdLst>
    <p:notesMasterId r:id="rId7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6" Type="http://schemas.openxmlformats.org/officeDocument/2006/relationships/image" Target="../media/image-1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22626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28625" y="914400"/>
            <a:ext cx="4629150" cy="132011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862" b="1" spc="-1" kern="0" dirty="0">
                <a:solidFill>
                  <a:srgbClr val="1A1A1A"/>
                </a:solidFill>
              </a:rPr>
              <a:t>Magentic Agency Revolutionizes Access to Expertise</a:t>
            </a:r>
            <a:endParaRPr lang="en-US" sz="2862" dirty="0"/>
          </a:p>
        </p:txBody>
      </p:sp>
      <p:sp>
        <p:nvSpPr>
          <p:cNvPr id="4" name="Text 1"/>
          <p:cNvSpPr/>
          <p:nvPr/>
        </p:nvSpPr>
        <p:spPr>
          <a:xfrm>
            <a:off x="428625" y="2448827"/>
            <a:ext cx="4629150" cy="720040"/>
          </a:xfrm>
          <a:prstGeom prst="rect">
            <a:avLst/>
          </a:prstGeom>
          <a:noFill/>
          <a:ln/>
        </p:spPr>
        <p:txBody>
          <a:bodyPr wrap="square" lIns="170053" tIns="0" rIns="0" bIns="0" rtlCol="0" anchor="t">
            <a:spAutoFit/>
          </a:bodyPr>
          <a:lstStyle/>
          <a:p>
            <a:pPr algn="l" indent="0" marL="0">
              <a:lnSpc>
                <a:spcPts val="1900"/>
              </a:lnSpc>
              <a:buNone/>
            </a:pPr>
            <a:r>
              <a:rPr lang="en-US" sz="1269" dirty="0">
                <a:solidFill>
                  <a:srgbClr val="333333"/>
                </a:solidFill>
              </a:rPr>
              <a:t>A marketplace where expertise, AI agents, and resources are exchanged in fractional time slices, democratizing access to high-value knowledge.</a:t>
            </a:r>
            <a:endParaRPr lang="en-US" sz="1269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3574275"/>
            <a:ext cx="87511" cy="100013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3292" y="3526055"/>
            <a:ext cx="2453711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Consult experts in 10-minute increments</a:t>
            </a:r>
            <a:endParaRPr lang="en-US" sz="942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3856453"/>
            <a:ext cx="87511" cy="10001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23292" y="3808233"/>
            <a:ext cx="2789579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Fractional ownership of human &amp; AI resources</a:t>
            </a:r>
            <a:endParaRPr lang="en-US" sz="942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4138631"/>
            <a:ext cx="87511" cy="10001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23292" y="4090411"/>
            <a:ext cx="2796415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Immediate access to closed-community assets</a:t>
            </a:r>
            <a:endParaRPr lang="en-US" sz="942" dirty="0"/>
          </a:p>
        </p:txBody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4420809"/>
            <a:ext cx="87511" cy="100013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623292" y="4372589"/>
            <a:ext cx="2479300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942" dirty="0">
                <a:solidFill>
                  <a:srgbClr val="1A1A1A"/>
                </a:solidFill>
              </a:rPr>
              <a:t>Win-win ecosystem for experts and users</a:t>
            </a:r>
            <a:endParaRPr lang="en-US" sz="942" dirty="0"/>
          </a:p>
        </p:txBody>
      </p:sp>
      <p:sp>
        <p:nvSpPr>
          <p:cNvPr id="13" name="Shape 6"/>
          <p:cNvSpPr/>
          <p:nvPr/>
        </p:nvSpPr>
        <p:spPr>
          <a:xfrm>
            <a:off x="5486400" y="0"/>
            <a:ext cx="3657600" cy="5226267"/>
          </a:xfrm>
          <a:prstGeom prst="rect">
            <a:avLst/>
          </a:prstGeom>
          <a:solidFill>
            <a:srgbClr val="0057B7"/>
          </a:solidFill>
          <a:ln/>
        </p:spPr>
      </p:sp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>
            <a:alphaModFix amt="90000"/>
          </a:blip>
          <a:stretch>
            <a:fillRect/>
          </a:stretch>
        </p:blipFill>
        <p:spPr>
          <a:xfrm>
            <a:off x="5486400" y="0"/>
            <a:ext cx="3657600" cy="5226267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 rot="10800000">
            <a:off x="8722519" y="2718727"/>
            <a:ext cx="135731" cy="222179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spc="2" kern="0" dirty="0">
                <a:solidFill>
                  <a:srgbClr val="F2F2F2"/>
                </a:solidFill>
              </a:rPr>
              <a:t>FRACTIONAL OWNERSHIP EXCHANGE</a:t>
            </a:r>
            <a:endParaRPr lang="en-US" sz="683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428625"/>
            <a:ext cx="8286750" cy="832247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428625" y="1246584"/>
            <a:ext cx="8286750" cy="14288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428625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A1A1A"/>
                </a:solidFill>
              </a:rPr>
              <a:t>Users Access Premium Expertise Without Barriers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428625" y="909042"/>
            <a:ext cx="8286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7B7"/>
                </a:solidFill>
              </a:rPr>
              <a:t>Micro-consultations &amp; Community Resources</a:t>
            </a:r>
            <a:endParaRPr lang="en-US" sz="987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1463576"/>
            <a:ext cx="142875" cy="14287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678656" y="1418034"/>
            <a:ext cx="2576550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10-Minute Micro-Consultations</a:t>
            </a:r>
            <a:endParaRPr lang="en-US" sz="1193" dirty="0"/>
          </a:p>
        </p:txBody>
      </p:sp>
      <p:sp>
        <p:nvSpPr>
          <p:cNvPr id="9" name="Text 5"/>
          <p:cNvSpPr/>
          <p:nvPr/>
        </p:nvSpPr>
        <p:spPr>
          <a:xfrm>
            <a:off x="428625" y="1723430"/>
            <a:ext cx="4057650" cy="385763"/>
          </a:xfrm>
          <a:prstGeom prst="rect">
            <a:avLst/>
          </a:prstGeom>
          <a:noFill/>
          <a:ln/>
        </p:spPr>
        <p:txBody>
          <a:bodyPr wrap="square" lIns="297688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Book vetted experts in web dev, cloud, legal, and accounting in flexible 10-minute slices.</a:t>
            </a:r>
            <a:endParaRPr lang="en-US" sz="942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2283321"/>
            <a:ext cx="142875" cy="142875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678656" y="2237780"/>
            <a:ext cx="248262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Closed-Community Resources</a:t>
            </a:r>
            <a:endParaRPr lang="en-US" sz="1193" dirty="0"/>
          </a:p>
        </p:txBody>
      </p:sp>
      <p:sp>
        <p:nvSpPr>
          <p:cNvPr id="12" name="Text 7"/>
          <p:cNvSpPr/>
          <p:nvPr/>
        </p:nvSpPr>
        <p:spPr>
          <a:xfrm>
            <a:off x="428625" y="2543175"/>
            <a:ext cx="4057650" cy="385763"/>
          </a:xfrm>
          <a:prstGeom prst="rect">
            <a:avLst/>
          </a:prstGeom>
          <a:noFill/>
          <a:ln/>
        </p:spPr>
        <p:txBody>
          <a:bodyPr wrap="square" lIns="297688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Access proprietary code, custom AI agents, and mutable applications to accelerate projects.</a:t>
            </a:r>
            <a:endParaRPr lang="en-US" sz="942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625" y="3103066"/>
            <a:ext cx="142875" cy="142875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678656" y="3057525"/>
            <a:ext cx="199893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333333"/>
                </a:solidFill>
              </a:rPr>
              <a:t>Cost-Effective &amp; Flexible</a:t>
            </a:r>
            <a:endParaRPr lang="en-US" sz="1193" dirty="0"/>
          </a:p>
        </p:txBody>
      </p:sp>
      <p:sp>
        <p:nvSpPr>
          <p:cNvPr id="15" name="Text 9"/>
          <p:cNvSpPr/>
          <p:nvPr/>
        </p:nvSpPr>
        <p:spPr>
          <a:xfrm>
            <a:off x="428625" y="3362920"/>
            <a:ext cx="4057650" cy="385763"/>
          </a:xfrm>
          <a:prstGeom prst="rect">
            <a:avLst/>
          </a:prstGeom>
          <a:noFill/>
          <a:ln/>
        </p:spPr>
        <p:txBody>
          <a:bodyPr wrap="square" lIns="297688" tIns="0" rIns="0" bIns="0" rtlCol="0" anchor="t">
            <a:spAutoFit/>
          </a:bodyPr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42" dirty="0">
                <a:solidFill>
                  <a:srgbClr val="555555"/>
                </a:solidFill>
              </a:rPr>
              <a:t>Eliminate expensive retainers. Mix and match specialties to solve complex problems on demand.</a:t>
            </a:r>
            <a:endParaRPr lang="en-US" sz="942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7725" y="1418034"/>
            <a:ext cx="4057650" cy="1857375"/>
          </a:xfrm>
          <a:prstGeom prst="rect">
            <a:avLst/>
          </a:prstGeom>
        </p:spPr>
      </p:pic>
      <p:sp>
        <p:nvSpPr>
          <p:cNvPr id="17" name="Shape 10"/>
          <p:cNvSpPr/>
          <p:nvPr/>
        </p:nvSpPr>
        <p:spPr>
          <a:xfrm>
            <a:off x="4657725" y="3389709"/>
            <a:ext cx="4057650" cy="1143000"/>
          </a:xfrm>
          <a:prstGeom prst="rect">
            <a:avLst/>
          </a:prstGeom>
          <a:solidFill>
            <a:srgbClr val="FFFFFF"/>
          </a:solidFill>
          <a:ln w="9144">
            <a:solidFill>
              <a:srgbClr val="DDDDDD"/>
            </a:solidFill>
            <a:prstDash val="solid"/>
          </a:ln>
        </p:spPr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2025" y="3414713"/>
            <a:ext cx="3814763" cy="900113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5680956" y="4371975"/>
            <a:ext cx="2011161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666666"/>
                </a:solidFill>
              </a:rPr>
              <a:t>Fractional Access Model: 10-Minute Slices</a:t>
            </a:r>
            <a:endParaRPr lang="en-US" sz="68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3657600" cy="5143500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0" y="0"/>
            <a:ext cx="3657600" cy="51435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343400" y="428625"/>
            <a:ext cx="4371975" cy="660071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21" b="1" dirty="0">
                <a:solidFill>
                  <a:srgbClr val="1A1A1A"/>
                </a:solidFill>
              </a:rPr>
              <a:t>Experts Earn Reliable Income With Maximum Flexibility</a:t>
            </a:r>
            <a:endParaRPr lang="en-US" sz="2121" dirty="0"/>
          </a:p>
        </p:txBody>
      </p:sp>
      <p:sp>
        <p:nvSpPr>
          <p:cNvPr id="6" name="Text 2"/>
          <p:cNvSpPr/>
          <p:nvPr/>
        </p:nvSpPr>
        <p:spPr>
          <a:xfrm>
            <a:off x="4343400" y="1160134"/>
            <a:ext cx="4371975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555555"/>
                </a:solidFill>
              </a:rPr>
              <a:t>Sustainable Work-Life Balance &amp; Growth</a:t>
            </a:r>
            <a:endParaRPr lang="en-US" sz="10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225" y="1673591"/>
            <a:ext cx="112514" cy="12858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270177" y="1640551"/>
            <a:ext cx="148177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7B7"/>
                </a:solidFill>
              </a:rPr>
              <a:t>4-Hour Work Window</a:t>
            </a:r>
            <a:endParaRPr lang="en-US" sz="987" dirty="0"/>
          </a:p>
        </p:txBody>
      </p:sp>
      <p:sp>
        <p:nvSpPr>
          <p:cNvPr id="9" name="Text 4"/>
          <p:cNvSpPr/>
          <p:nvPr/>
        </p:nvSpPr>
        <p:spPr>
          <a:xfrm>
            <a:off x="4086225" y="1906656"/>
            <a:ext cx="22074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Commit to a manageable daily schedule. Maintain work-life balance while serving multiple clients.</a:t>
            </a:r>
            <a:endParaRPr lang="en-US" sz="834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956" y="1673591"/>
            <a:ext cx="144661" cy="12858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24055" y="1640551"/>
            <a:ext cx="1116574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7B7"/>
                </a:solidFill>
              </a:rPr>
              <a:t>Reliable Income</a:t>
            </a:r>
            <a:endParaRPr lang="en-US" sz="987" dirty="0"/>
          </a:p>
        </p:txBody>
      </p:sp>
      <p:sp>
        <p:nvSpPr>
          <p:cNvPr id="12" name="Text 6"/>
          <p:cNvSpPr/>
          <p:nvPr/>
        </p:nvSpPr>
        <p:spPr>
          <a:xfrm>
            <a:off x="6507956" y="1906656"/>
            <a:ext cx="22074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Consistent bookings eliminate the feast-or-famine cycle of traditional freelancing.</a:t>
            </a:r>
            <a:endParaRPr lang="en-US" sz="834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6225" y="2668358"/>
            <a:ext cx="128588" cy="12858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286250" y="2635318"/>
            <a:ext cx="1016422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7B7"/>
                </a:solidFill>
              </a:rPr>
              <a:t>Full Autonomy</a:t>
            </a:r>
            <a:endParaRPr lang="en-US" sz="987" dirty="0"/>
          </a:p>
        </p:txBody>
      </p:sp>
      <p:sp>
        <p:nvSpPr>
          <p:cNvPr id="15" name="Text 8"/>
          <p:cNvSpPr/>
          <p:nvPr/>
        </p:nvSpPr>
        <p:spPr>
          <a:xfrm>
            <a:off x="4086225" y="2901423"/>
            <a:ext cx="2207419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Define service offerings, set availability, and manage schedules independently.</a:t>
            </a:r>
            <a:endParaRPr lang="en-US" sz="834" dirty="0"/>
          </a:p>
        </p:txBody>
      </p:sp>
      <p:pic>
        <p:nvPicPr>
          <p:cNvPr id="1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7956" y="2668358"/>
            <a:ext cx="128588" cy="12858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6707981" y="2635318"/>
            <a:ext cx="1823386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7B7"/>
                </a:solidFill>
              </a:rPr>
              <a:t>Multiple Revenue Streams</a:t>
            </a:r>
            <a:endParaRPr lang="en-US" sz="987" dirty="0"/>
          </a:p>
        </p:txBody>
      </p:sp>
      <p:sp>
        <p:nvSpPr>
          <p:cNvPr id="18" name="Text 10"/>
          <p:cNvSpPr/>
          <p:nvPr/>
        </p:nvSpPr>
        <p:spPr>
          <a:xfrm>
            <a:off x="6507956" y="2901423"/>
            <a:ext cx="2207419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Monetize knowledge through consultations, writing, and publishing custom tools.</a:t>
            </a:r>
            <a:endParaRPr lang="en-US" sz="834" dirty="0"/>
          </a:p>
        </p:txBody>
      </p:sp>
      <p:sp>
        <p:nvSpPr>
          <p:cNvPr id="19" name="Shape 11"/>
          <p:cNvSpPr/>
          <p:nvPr/>
        </p:nvSpPr>
        <p:spPr>
          <a:xfrm>
            <a:off x="4086225" y="3701523"/>
            <a:ext cx="4629150" cy="792956"/>
          </a:xfrm>
          <a:prstGeom prst="rect">
            <a:avLst/>
          </a:prstGeom>
          <a:solidFill>
            <a:srgbClr val="FFFFFF"/>
          </a:solidFill>
          <a:ln w="9144">
            <a:solidFill>
              <a:srgbClr val="DDDDDD"/>
            </a:solidFill>
            <a:prstDash val="solid"/>
          </a:ln>
        </p:spPr>
      </p:sp>
      <p:sp>
        <p:nvSpPr>
          <p:cNvPr id="20" name="Text 12"/>
          <p:cNvSpPr/>
          <p:nvPr/>
        </p:nvSpPr>
        <p:spPr>
          <a:xfrm>
            <a:off x="4229100" y="3844398"/>
            <a:ext cx="4343400" cy="135731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1A1A1A"/>
                </a:solidFill>
              </a:rPr>
              <a:t>Daily Structure: The 4-Hour Commitment</a:t>
            </a:r>
            <a:endParaRPr lang="en-US" sz="683" dirty="0"/>
          </a:p>
        </p:txBody>
      </p:sp>
      <p:sp>
        <p:nvSpPr>
          <p:cNvPr id="21" name="Shape 13"/>
          <p:cNvSpPr/>
          <p:nvPr/>
        </p:nvSpPr>
        <p:spPr>
          <a:xfrm>
            <a:off x="4229100" y="4051567"/>
            <a:ext cx="4343400" cy="285750"/>
          </a:xfrm>
          <a:prstGeom prst="rect">
            <a:avLst/>
          </a:prstGeom>
          <a:solidFill>
            <a:srgbClr val="EEEEEE"/>
          </a:solidFill>
          <a:ln/>
        </p:spPr>
      </p:sp>
      <p:sp>
        <p:nvSpPr>
          <p:cNvPr id="22" name="Text 14"/>
          <p:cNvSpPr/>
          <p:nvPr/>
        </p:nvSpPr>
        <p:spPr>
          <a:xfrm>
            <a:off x="4229100" y="4051567"/>
            <a:ext cx="1189211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Personal Time</a:t>
            </a:r>
            <a:endParaRPr lang="en-US" sz="621" dirty="0"/>
          </a:p>
        </p:txBody>
      </p:sp>
      <p:sp>
        <p:nvSpPr>
          <p:cNvPr id="23" name="Shape 15"/>
          <p:cNvSpPr/>
          <p:nvPr/>
        </p:nvSpPr>
        <p:spPr>
          <a:xfrm>
            <a:off x="5418311" y="4051567"/>
            <a:ext cx="1447642" cy="285750"/>
          </a:xfrm>
          <a:prstGeom prst="rect">
            <a:avLst/>
          </a:prstGeom>
          <a:solidFill>
            <a:srgbClr val="0057B7"/>
          </a:solidFill>
          <a:ln/>
        </p:spPr>
      </p:sp>
      <p:sp>
        <p:nvSpPr>
          <p:cNvPr id="24" name="Text 16"/>
          <p:cNvSpPr/>
          <p:nvPr/>
        </p:nvSpPr>
        <p:spPr>
          <a:xfrm>
            <a:off x="5418311" y="4051567"/>
            <a:ext cx="1447642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900"/>
              </a:lnSpc>
              <a:buNone/>
            </a:pPr>
            <a:r>
              <a:rPr lang="en-US" sz="683" b="1" dirty="0">
                <a:solidFill>
                  <a:srgbClr val="FFFFFF"/>
                </a:solidFill>
              </a:rPr>
              <a:t>4-Hour Core Work</a:t>
            </a:r>
            <a:endParaRPr lang="en-US" sz="683" dirty="0"/>
          </a:p>
        </p:txBody>
      </p:sp>
      <p:sp>
        <p:nvSpPr>
          <p:cNvPr id="25" name="Text 17"/>
          <p:cNvSpPr/>
          <p:nvPr/>
        </p:nvSpPr>
        <p:spPr>
          <a:xfrm>
            <a:off x="6865953" y="4051567"/>
            <a:ext cx="170657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888888"/>
                </a:solidFill>
              </a:rPr>
              <a:t>Skill Development / Leisure</a:t>
            </a:r>
            <a:endParaRPr lang="en-US" sz="621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5403270" cy="5143500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5396126" y="0"/>
            <a:ext cx="7144" cy="5143500"/>
          </a:xfrm>
          <a:prstGeom prst="rect">
            <a:avLst/>
          </a:prstGeom>
          <a:solidFill>
            <a:srgbClr val="DDDDDD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691381"/>
            <a:ext cx="4546020" cy="628650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16" b="1" dirty="0">
                <a:solidFill>
                  <a:srgbClr val="1A1A1A"/>
                </a:solidFill>
              </a:rPr>
              <a:t>The Butler Expedites Exchanges Through Intelligent Automation</a:t>
            </a:r>
            <a:endParaRPr lang="en-US" sz="2016" dirty="0"/>
          </a:p>
        </p:txBody>
      </p:sp>
      <p:sp>
        <p:nvSpPr>
          <p:cNvPr id="6" name="Text 3"/>
          <p:cNvSpPr/>
          <p:nvPr/>
        </p:nvSpPr>
        <p:spPr>
          <a:xfrm>
            <a:off x="428625" y="1427187"/>
            <a:ext cx="454602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1050" dirty="0">
                <a:solidFill>
                  <a:srgbClr val="555555"/>
                </a:solidFill>
              </a:rPr>
              <a:t>Proactive Matching &amp; Frictionless Transactions</a:t>
            </a:r>
            <a:endParaRPr lang="en-US" sz="1050" dirty="0"/>
          </a:p>
        </p:txBody>
      </p:sp>
      <p:sp>
        <p:nvSpPr>
          <p:cNvPr id="7" name="Shape 4"/>
          <p:cNvSpPr/>
          <p:nvPr/>
        </p:nvSpPr>
        <p:spPr>
          <a:xfrm>
            <a:off x="428625" y="1979042"/>
            <a:ext cx="257175" cy="257175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3" y="2050479"/>
            <a:ext cx="114300" cy="1143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785813" y="1979042"/>
            <a:ext cx="41888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7B7"/>
                </a:solidFill>
              </a:rPr>
              <a:t>Proactive Matching</a:t>
            </a:r>
            <a:endParaRPr lang="en-US" sz="885" dirty="0"/>
          </a:p>
        </p:txBody>
      </p:sp>
      <p:sp>
        <p:nvSpPr>
          <p:cNvPr id="10" name="Text 6"/>
          <p:cNvSpPr/>
          <p:nvPr/>
        </p:nvSpPr>
        <p:spPr>
          <a:xfrm>
            <a:off x="785813" y="2189783"/>
            <a:ext cx="418883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Real-time monitoring of system activity to identify optimal connections between user needs and expert availability.</a:t>
            </a:r>
            <a:endParaRPr lang="en-US" sz="834" dirty="0"/>
          </a:p>
        </p:txBody>
      </p:sp>
      <p:sp>
        <p:nvSpPr>
          <p:cNvPr id="11" name="Shape 7"/>
          <p:cNvSpPr/>
          <p:nvPr/>
        </p:nvSpPr>
        <p:spPr>
          <a:xfrm>
            <a:off x="428625" y="2688394"/>
            <a:ext cx="257175" cy="257175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50" y="2759832"/>
            <a:ext cx="85725" cy="1143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85813" y="2688394"/>
            <a:ext cx="41888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7B7"/>
                </a:solidFill>
              </a:rPr>
              <a:t>Automated Execution</a:t>
            </a:r>
            <a:endParaRPr lang="en-US" sz="885" dirty="0"/>
          </a:p>
        </p:txBody>
      </p:sp>
      <p:sp>
        <p:nvSpPr>
          <p:cNvPr id="14" name="Text 9"/>
          <p:cNvSpPr/>
          <p:nvPr/>
        </p:nvSpPr>
        <p:spPr>
          <a:xfrm>
            <a:off x="785813" y="2899135"/>
            <a:ext cx="418883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Handles booking, resource allocation, and transaction processing instantly, reducing friction and wait times.</a:t>
            </a:r>
            <a:endParaRPr lang="en-US" sz="834" dirty="0"/>
          </a:p>
        </p:txBody>
      </p:sp>
      <p:sp>
        <p:nvSpPr>
          <p:cNvPr id="15" name="Shape 10"/>
          <p:cNvSpPr/>
          <p:nvPr/>
        </p:nvSpPr>
        <p:spPr>
          <a:xfrm>
            <a:off x="428625" y="3397746"/>
            <a:ext cx="257175" cy="257175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63" y="3469184"/>
            <a:ext cx="114300" cy="1143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85813" y="3397746"/>
            <a:ext cx="41888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7B7"/>
                </a:solidFill>
              </a:rPr>
              <a:t>Efficiency Optimization</a:t>
            </a:r>
            <a:endParaRPr lang="en-US" sz="885" dirty="0"/>
          </a:p>
        </p:txBody>
      </p:sp>
      <p:sp>
        <p:nvSpPr>
          <p:cNvPr id="18" name="Text 12"/>
          <p:cNvSpPr/>
          <p:nvPr/>
        </p:nvSpPr>
        <p:spPr>
          <a:xfrm>
            <a:off x="785813" y="3608487"/>
            <a:ext cx="418883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Increases platform throughput by managing scheduling coordination without manual intervention.</a:t>
            </a:r>
            <a:endParaRPr lang="en-US" sz="834" dirty="0"/>
          </a:p>
        </p:txBody>
      </p:sp>
      <p:sp>
        <p:nvSpPr>
          <p:cNvPr id="19" name="Shape 13"/>
          <p:cNvSpPr/>
          <p:nvPr/>
        </p:nvSpPr>
        <p:spPr>
          <a:xfrm>
            <a:off x="428625" y="4107098"/>
            <a:ext cx="257175" cy="257175"/>
          </a:xfrm>
          <a:prstGeom prst="rect">
            <a:avLst/>
          </a:prstGeom>
          <a:solidFill>
            <a:srgbClr val="1A1A1A"/>
          </a:solidFill>
          <a:ln/>
        </p:spPr>
      </p:sp>
      <p:pic>
        <p:nvPicPr>
          <p:cNvPr id="20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063" y="4178536"/>
            <a:ext cx="114300" cy="1143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785813" y="4107098"/>
            <a:ext cx="4188833" cy="175022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0057B7"/>
                </a:solidFill>
              </a:rPr>
              <a:t>Intelligent Recommendations</a:t>
            </a:r>
            <a:endParaRPr lang="en-US" sz="885" dirty="0"/>
          </a:p>
        </p:txBody>
      </p:sp>
      <p:sp>
        <p:nvSpPr>
          <p:cNvPr id="22" name="Text 15"/>
          <p:cNvSpPr/>
          <p:nvPr/>
        </p:nvSpPr>
        <p:spPr>
          <a:xfrm>
            <a:off x="785813" y="4317839"/>
            <a:ext cx="4188833" cy="32001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l" indent="0" marL="0">
              <a:lnSpc>
                <a:spcPts val="1300"/>
              </a:lnSpc>
              <a:buNone/>
            </a:pPr>
            <a:r>
              <a:rPr lang="en-US" sz="834" dirty="0">
                <a:solidFill>
                  <a:srgbClr val="333333"/>
                </a:solidFill>
              </a:rPr>
              <a:t>Analyzes historical performance data to suggest the most relevant experts and resources.</a:t>
            </a:r>
            <a:endParaRPr lang="en-US" sz="834" dirty="0"/>
          </a:p>
        </p:txBody>
      </p:sp>
      <p:sp>
        <p:nvSpPr>
          <p:cNvPr id="23" name="Shape 16"/>
          <p:cNvSpPr/>
          <p:nvPr/>
        </p:nvSpPr>
        <p:spPr>
          <a:xfrm>
            <a:off x="5403270" y="0"/>
            <a:ext cx="374073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17"/>
          <p:cNvSpPr/>
          <p:nvPr/>
        </p:nvSpPr>
        <p:spPr>
          <a:xfrm>
            <a:off x="8221396" y="285750"/>
            <a:ext cx="636854" cy="116086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0057B7"/>
                </a:solidFill>
              </a:rPr>
              <a:t>SYSTEM_ACTIVE</a:t>
            </a:r>
            <a:endParaRPr lang="en-US" sz="621" dirty="0"/>
          </a:p>
        </p:txBody>
      </p:sp>
      <p:pic>
        <p:nvPicPr>
          <p:cNvPr id="2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74745" y="1291875"/>
            <a:ext cx="2997780" cy="1990009"/>
          </a:xfrm>
          <a:prstGeom prst="rect">
            <a:avLst/>
          </a:prstGeom>
        </p:spPr>
      </p:pic>
      <p:sp>
        <p:nvSpPr>
          <p:cNvPr id="26" name="Text 18"/>
          <p:cNvSpPr/>
          <p:nvPr/>
        </p:nvSpPr>
        <p:spPr>
          <a:xfrm>
            <a:off x="5689020" y="3858518"/>
            <a:ext cx="3169230" cy="426839"/>
          </a:xfrm>
          <a:prstGeom prst="rect">
            <a:avLst/>
          </a:prstGeom>
          <a:noFill/>
          <a:ln/>
        </p:spPr>
        <p:txBody>
          <a:bodyPr wrap="square" lIns="0" tIns="85090" rIns="0" bIns="0" rtlCol="0" anchor="t">
            <a:spAutoFit/>
          </a:bodyPr>
          <a:lstStyle/>
          <a:p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FIG 4.0: AUTOMATED WORKFLOW INTEGRATION</a:t>
            </a:r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 &gt; CONNECTING HUMAN WORKERS WITH SMART SERVICES</a:t>
            </a:r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
</a:t>
            </a:r>
            <a:pPr algn="l" indent="0" marL="0">
              <a:lnSpc>
                <a:spcPts val="800"/>
              </a:lnSpc>
              <a:buNone/>
            </a:pPr>
            <a:r>
              <a:rPr lang="en-US" sz="621" dirty="0">
                <a:solidFill>
                  <a:srgbClr val="666666"/>
                </a:solidFill>
              </a:rPr>
              <a:t> &gt; OPTIMIZING RESOURCE ALLOCATION</a:t>
            </a:r>
            <a:endParaRPr lang="en-US" sz="621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428625" y="428625"/>
            <a:ext cx="8286750" cy="789384"/>
          </a:xfrm>
          <a:prstGeom prst="rect">
            <a:avLst/>
          </a:prstGeom>
          <a:solidFill>
            <a:srgbClr val="000000">
              <a:alpha val="0"/>
            </a:srgbClr>
          </a:solidFill>
          <a:ln/>
        </p:spPr>
      </p:sp>
      <p:sp>
        <p:nvSpPr>
          <p:cNvPr id="4" name="Shape 1"/>
          <p:cNvSpPr/>
          <p:nvPr/>
        </p:nvSpPr>
        <p:spPr>
          <a:xfrm>
            <a:off x="428625" y="1189434"/>
            <a:ext cx="8286750" cy="28575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5" name="Text 2"/>
          <p:cNvSpPr/>
          <p:nvPr/>
        </p:nvSpPr>
        <p:spPr>
          <a:xfrm>
            <a:off x="428625" y="428625"/>
            <a:ext cx="8286750" cy="408980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121" b="1" dirty="0">
                <a:solidFill>
                  <a:srgbClr val="1A1A1A"/>
                </a:solidFill>
              </a:rPr>
              <a:t>A Three-Actor Ecosystem Creates Sustainable Value</a:t>
            </a:r>
            <a:endParaRPr lang="en-US" sz="2121" dirty="0"/>
          </a:p>
        </p:txBody>
      </p:sp>
      <p:sp>
        <p:nvSpPr>
          <p:cNvPr id="6" name="Text 3"/>
          <p:cNvSpPr/>
          <p:nvPr/>
        </p:nvSpPr>
        <p:spPr>
          <a:xfrm>
            <a:off x="428625" y="894755"/>
            <a:ext cx="8286750" cy="194667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987" b="1" dirty="0">
                <a:solidFill>
                  <a:srgbClr val="0057B7"/>
                </a:solidFill>
              </a:rPr>
              <a:t>Symbiotic Growth: Users, Experts, and the Butler</a:t>
            </a:r>
            <a:endParaRPr lang="en-US" sz="987" dirty="0"/>
          </a:p>
        </p:txBody>
      </p:sp>
      <p:sp>
        <p:nvSpPr>
          <p:cNvPr id="7" name="Shape 4"/>
          <p:cNvSpPr/>
          <p:nvPr/>
        </p:nvSpPr>
        <p:spPr>
          <a:xfrm>
            <a:off x="428625" y="1332309"/>
            <a:ext cx="2666991" cy="129123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Shape 5"/>
          <p:cNvSpPr/>
          <p:nvPr/>
        </p:nvSpPr>
        <p:spPr>
          <a:xfrm>
            <a:off x="428625" y="1332309"/>
            <a:ext cx="2666991" cy="42863"/>
          </a:xfrm>
          <a:prstGeom prst="rect">
            <a:avLst/>
          </a:prstGeom>
          <a:solidFill>
            <a:srgbClr val="FF4500"/>
          </a:solidFill>
          <a:ln/>
        </p:spPr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3" y="1492151"/>
            <a:ext cx="214313" cy="17145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2963" y="1460897"/>
            <a:ext cx="47921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Users</a:t>
            </a:r>
            <a:endParaRPr lang="en-US" sz="1193" dirty="0"/>
          </a:p>
        </p:txBody>
      </p:sp>
      <p:sp>
        <p:nvSpPr>
          <p:cNvPr id="11" name="Text 7"/>
          <p:cNvSpPr/>
          <p:nvPr/>
        </p:nvSpPr>
        <p:spPr>
          <a:xfrm>
            <a:off x="557213" y="1766292"/>
            <a:ext cx="2409816" cy="171450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Affordable, on-demand access</a:t>
            </a:r>
            <a:endParaRPr lang="en-US" sz="834" dirty="0"/>
          </a:p>
        </p:txBody>
      </p:sp>
      <p:sp>
        <p:nvSpPr>
          <p:cNvPr id="12" name="Text 8"/>
          <p:cNvSpPr/>
          <p:nvPr/>
        </p:nvSpPr>
        <p:spPr>
          <a:xfrm>
            <a:off x="557213" y="1994892"/>
            <a:ext cx="2409816" cy="171450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Solve problems faster</a:t>
            </a:r>
            <a:endParaRPr lang="en-US" sz="834" dirty="0"/>
          </a:p>
        </p:txBody>
      </p:sp>
      <p:sp>
        <p:nvSpPr>
          <p:cNvPr id="13" name="Text 9"/>
          <p:cNvSpPr/>
          <p:nvPr/>
        </p:nvSpPr>
        <p:spPr>
          <a:xfrm>
            <a:off x="557213" y="2223492"/>
            <a:ext cx="2409816" cy="171450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Fractional resource ownership</a:t>
            </a:r>
            <a:endParaRPr lang="en-US" sz="834" dirty="0"/>
          </a:p>
        </p:txBody>
      </p:sp>
      <p:sp>
        <p:nvSpPr>
          <p:cNvPr id="14" name="Shape 10"/>
          <p:cNvSpPr/>
          <p:nvPr/>
        </p:nvSpPr>
        <p:spPr>
          <a:xfrm>
            <a:off x="3238491" y="1332309"/>
            <a:ext cx="2666991" cy="129123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Shape 11"/>
          <p:cNvSpPr/>
          <p:nvPr/>
        </p:nvSpPr>
        <p:spPr>
          <a:xfrm>
            <a:off x="3238491" y="1332309"/>
            <a:ext cx="2666991" cy="42863"/>
          </a:xfrm>
          <a:prstGeom prst="rect">
            <a:avLst/>
          </a:prstGeom>
          <a:solidFill>
            <a:srgbClr val="FF4500"/>
          </a:solidFill>
          <a:ln/>
        </p:spPr>
      </p:sp>
      <p:pic>
        <p:nvPicPr>
          <p:cNvPr id="1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7078" y="1492151"/>
            <a:ext cx="214313" cy="171450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3652828" y="1460897"/>
            <a:ext cx="8915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The Butler</a:t>
            </a:r>
            <a:endParaRPr lang="en-US" sz="1193" dirty="0"/>
          </a:p>
        </p:txBody>
      </p:sp>
      <p:sp>
        <p:nvSpPr>
          <p:cNvPr id="18" name="Text 13"/>
          <p:cNvSpPr/>
          <p:nvPr/>
        </p:nvSpPr>
        <p:spPr>
          <a:xfrm>
            <a:off x="3367078" y="1766292"/>
            <a:ext cx="2409816" cy="171450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Intelligent matching</a:t>
            </a:r>
            <a:endParaRPr lang="en-US" sz="834" dirty="0"/>
          </a:p>
        </p:txBody>
      </p:sp>
      <p:sp>
        <p:nvSpPr>
          <p:cNvPr id="19" name="Text 14"/>
          <p:cNvSpPr/>
          <p:nvPr/>
        </p:nvSpPr>
        <p:spPr>
          <a:xfrm>
            <a:off x="3367078" y="1994892"/>
            <a:ext cx="2409816" cy="171450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Automated transactions</a:t>
            </a:r>
            <a:endParaRPr lang="en-US" sz="834" dirty="0"/>
          </a:p>
        </p:txBody>
      </p:sp>
      <p:sp>
        <p:nvSpPr>
          <p:cNvPr id="20" name="Text 15"/>
          <p:cNvSpPr/>
          <p:nvPr/>
        </p:nvSpPr>
        <p:spPr>
          <a:xfrm>
            <a:off x="3367078" y="2223492"/>
            <a:ext cx="2409816" cy="171450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Maximizes platform efficiency</a:t>
            </a:r>
            <a:endParaRPr lang="en-US" sz="834" dirty="0"/>
          </a:p>
        </p:txBody>
      </p:sp>
      <p:sp>
        <p:nvSpPr>
          <p:cNvPr id="21" name="Shape 16"/>
          <p:cNvSpPr/>
          <p:nvPr/>
        </p:nvSpPr>
        <p:spPr>
          <a:xfrm>
            <a:off x="6048356" y="1332309"/>
            <a:ext cx="2667019" cy="129123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2" name="Shape 17"/>
          <p:cNvSpPr/>
          <p:nvPr/>
        </p:nvSpPr>
        <p:spPr>
          <a:xfrm>
            <a:off x="6048356" y="1332309"/>
            <a:ext cx="2667019" cy="42863"/>
          </a:xfrm>
          <a:prstGeom prst="rect">
            <a:avLst/>
          </a:prstGeom>
          <a:solidFill>
            <a:srgbClr val="FF4500"/>
          </a:solidFill>
          <a:ln/>
        </p:spPr>
      </p:sp>
      <p:pic>
        <p:nvPicPr>
          <p:cNvPr id="2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6944" y="1492151"/>
            <a:ext cx="150019" cy="171450"/>
          </a:xfrm>
          <a:prstGeom prst="rect">
            <a:avLst/>
          </a:prstGeom>
        </p:spPr>
      </p:pic>
      <p:sp>
        <p:nvSpPr>
          <p:cNvPr id="24" name="Text 18"/>
          <p:cNvSpPr/>
          <p:nvPr/>
        </p:nvSpPr>
        <p:spPr>
          <a:xfrm>
            <a:off x="6398400" y="1460897"/>
            <a:ext cx="64243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t">
            <a:spAutoFit/>
          </a:bodyPr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193" b="1" dirty="0">
                <a:solidFill>
                  <a:srgbClr val="1A1A1A"/>
                </a:solidFill>
              </a:rPr>
              <a:t>Experts</a:t>
            </a:r>
            <a:endParaRPr lang="en-US" sz="1193" dirty="0"/>
          </a:p>
        </p:txBody>
      </p:sp>
      <p:sp>
        <p:nvSpPr>
          <p:cNvPr id="25" name="Text 19"/>
          <p:cNvSpPr/>
          <p:nvPr/>
        </p:nvSpPr>
        <p:spPr>
          <a:xfrm>
            <a:off x="6176944" y="1766292"/>
            <a:ext cx="2409844" cy="171450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Reliable income stream</a:t>
            </a:r>
            <a:endParaRPr lang="en-US" sz="834" dirty="0"/>
          </a:p>
        </p:txBody>
      </p:sp>
      <p:sp>
        <p:nvSpPr>
          <p:cNvPr id="26" name="Text 20"/>
          <p:cNvSpPr/>
          <p:nvPr/>
        </p:nvSpPr>
        <p:spPr>
          <a:xfrm>
            <a:off x="6176944" y="1994892"/>
            <a:ext cx="2409844" cy="171450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Flexible 4-hour window</a:t>
            </a:r>
            <a:endParaRPr lang="en-US" sz="834" dirty="0"/>
          </a:p>
        </p:txBody>
      </p:sp>
      <p:sp>
        <p:nvSpPr>
          <p:cNvPr id="27" name="Text 21"/>
          <p:cNvSpPr/>
          <p:nvPr/>
        </p:nvSpPr>
        <p:spPr>
          <a:xfrm>
            <a:off x="6176944" y="2223492"/>
            <a:ext cx="2409844" cy="171450"/>
          </a:xfrm>
          <a:prstGeom prst="rect">
            <a:avLst/>
          </a:prstGeom>
          <a:noFill/>
          <a:ln/>
        </p:spPr>
        <p:txBody>
          <a:bodyPr wrap="none" lIns="102108" tIns="0" rIns="0" bIns="0" rtlCol="0" anchor="t">
            <a:spAutoFit/>
          </a:bodyPr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34" dirty="0">
                <a:solidFill>
                  <a:srgbClr val="555555"/>
                </a:solidFill>
              </a:rPr>
              <a:t>Multiple revenue channels</a:t>
            </a:r>
            <a:endParaRPr lang="en-US" sz="834" dirty="0"/>
          </a:p>
        </p:txBody>
      </p:sp>
      <p:pic>
        <p:nvPicPr>
          <p:cNvPr id="28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25" y="2723555"/>
            <a:ext cx="8286750" cy="1000125"/>
          </a:xfrm>
          <a:prstGeom prst="rect">
            <a:avLst/>
          </a:prstGeom>
        </p:spPr>
      </p:pic>
      <p:sp>
        <p:nvSpPr>
          <p:cNvPr id="29" name="Shape 22"/>
          <p:cNvSpPr/>
          <p:nvPr/>
        </p:nvSpPr>
        <p:spPr>
          <a:xfrm>
            <a:off x="428625" y="3809405"/>
            <a:ext cx="8286750" cy="346472"/>
          </a:xfrm>
          <a:prstGeom prst="rect">
            <a:avLst/>
          </a:prstGeom>
          <a:solidFill>
            <a:srgbClr val="1A1A1A"/>
          </a:solidFill>
          <a:ln/>
        </p:spPr>
      </p:sp>
      <p:sp>
        <p:nvSpPr>
          <p:cNvPr id="30" name="Text 23"/>
          <p:cNvSpPr/>
          <p:nvPr/>
        </p:nvSpPr>
        <p:spPr>
          <a:xfrm>
            <a:off x="428625" y="3809405"/>
            <a:ext cx="8286750" cy="346472"/>
          </a:xfrm>
          <a:prstGeom prst="rect">
            <a:avLst/>
          </a:prstGeom>
          <a:noFill/>
          <a:ln/>
        </p:spPr>
        <p:txBody>
          <a:bodyPr wrap="square" lIns="102108" tIns="102108" rIns="102108" bIns="102108" rtlCol="0" anchor="t">
            <a:spAutoFit/>
          </a:bodyPr>
          <a:lstStyle/>
          <a:p>
            <a:pPr algn="ctr" indent="0" marL="0">
              <a:lnSpc>
                <a:spcPts val="1200"/>
              </a:lnSpc>
              <a:buNone/>
            </a:pPr>
            <a:r>
              <a:rPr lang="en-US" sz="885" b="1" dirty="0">
                <a:solidFill>
                  <a:srgbClr val="FFFFFF"/>
                </a:solidFill>
              </a:rPr>
              <a:t>Network effects drive a self-reinforcing cycle of growth and value creation.</a:t>
            </a:r>
            <a:endParaRPr lang="en-US" sz="88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2025-12-15T12:10:17Z</dcterms:created>
  <dcterms:modified xsi:type="dcterms:W3CDTF">2025-12-15T12:10:17Z</dcterms:modified>
</cp:coreProperties>
</file>